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0" r:id="rId5"/>
    <p:sldId id="262" r:id="rId6"/>
    <p:sldId id="268" r:id="rId7"/>
    <p:sldId id="263" r:id="rId8"/>
    <p:sldId id="258" r:id="rId9"/>
    <p:sldId id="261" r:id="rId10"/>
    <p:sldId id="264" r:id="rId11"/>
    <p:sldId id="259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 userDrawn="1">
          <p15:clr>
            <a:srgbClr val="A4A3A4"/>
          </p15:clr>
        </p15:guide>
        <p15:guide id="2" pos="567" userDrawn="1">
          <p15:clr>
            <a:srgbClr val="A4A3A4"/>
          </p15:clr>
        </p15:guide>
        <p15:guide id="3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1E507D"/>
    <a:srgbClr val="1B3C6A"/>
    <a:srgbClr val="00396D"/>
    <a:srgbClr val="003A6F"/>
    <a:srgbClr val="084084"/>
    <a:srgbClr val="0F75F1"/>
    <a:srgbClr val="5DB9F1"/>
    <a:srgbClr val="F78E20"/>
    <a:srgbClr val="128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666" y="114"/>
      </p:cViewPr>
      <p:guideLst>
        <p:guide orient="horz" pos="622"/>
        <p:guide pos="567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3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2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55"/>
          <a:stretch/>
        </p:blipFill>
        <p:spPr>
          <a:xfrm>
            <a:off x="3527376" y="0"/>
            <a:ext cx="5616624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2" y="2457616"/>
            <a:ext cx="8243887" cy="742479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1B3C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</a:t>
            </a:r>
            <a:endParaRPr lang="ru-RU" sz="2200" b="1" dirty="0">
              <a:solidFill>
                <a:srgbClr val="1B3C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00112" y="3249704"/>
            <a:ext cx="8243887" cy="99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ru-RU" sz="1600" dirty="0" smtClean="0">
                <a:solidFill>
                  <a:srgbClr val="1B3C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Ключевая фраза,</a:t>
            </a:r>
          </a:p>
          <a:p>
            <a:pPr algn="l">
              <a:buFontTx/>
              <a:buNone/>
            </a:pPr>
            <a:r>
              <a:rPr lang="ru-RU" sz="1600" dirty="0" smtClean="0">
                <a:solidFill>
                  <a:srgbClr val="1B3C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характеризующая продукт</a:t>
            </a:r>
          </a:p>
          <a:p>
            <a:pPr algn="l">
              <a:buFontTx/>
              <a:buNone/>
            </a:pPr>
            <a:r>
              <a:rPr lang="ru-RU" sz="1600" dirty="0" smtClean="0">
                <a:solidFill>
                  <a:srgbClr val="1B3C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технологию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900113" y="1359685"/>
            <a:ext cx="1440160" cy="990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sz="220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Логотип</a:t>
            </a:r>
          </a:p>
          <a:p>
            <a:pPr>
              <a:buFontTx/>
              <a:buNone/>
            </a:pPr>
            <a:r>
              <a:rPr lang="ru-RU" sz="80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есть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0112" y="4239814"/>
            <a:ext cx="59761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1B3C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Направление, к которому относится проект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3" y="411510"/>
            <a:ext cx="247663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3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87425"/>
            <a:ext cx="7848351" cy="33946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члены команды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indent="0">
              <a:buNone/>
            </a:pPr>
            <a:endParaRPr lang="ru-RU" sz="1600" b="1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членов команды </a:t>
            </a:r>
            <a:endParaRPr lang="ru-RU" sz="1600" b="1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Краткое описание опыта членов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команды</a:t>
            </a: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Менторы / консультанты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(если есть)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0" y="351506"/>
            <a:ext cx="8243890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12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1" y="941706"/>
            <a:ext cx="431799" cy="4317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522813"/>
            <a:ext cx="437897" cy="4378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2124993"/>
            <a:ext cx="431799" cy="4317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684735"/>
            <a:ext cx="431799" cy="43179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2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084"/>
              </a:gs>
              <a:gs pos="100000">
                <a:srgbClr val="1288D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405" y="2787774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очта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проекта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страницы в социальных сетях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55"/>
          <a:stretch/>
        </p:blipFill>
        <p:spPr>
          <a:xfrm>
            <a:off x="3527376" y="0"/>
            <a:ext cx="561662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6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00112" y="987426"/>
            <a:ext cx="7786687" cy="28804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опишите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лем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реша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</a:t>
            </a:r>
            <a:r>
              <a:rPr lang="ru-RU" sz="1600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 Укажите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кто сталкивается с проблемой, на решение которой направлен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750"/>
              </a:lnSpc>
              <a:spcBef>
                <a:spcPts val="10"/>
              </a:spcBef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000"/>
              </a:lnSpc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резюме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indent="0">
              <a:buNone/>
            </a:pP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Опишите суть проекта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,</a:t>
            </a:r>
            <a:r>
              <a:rPr lang="ru-RU" sz="1600" spc="13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0" dirty="0">
                <a:solidFill>
                  <a:srgbClr val="00386B"/>
                </a:solidFill>
                <a:latin typeface="Arial"/>
                <a:cs typeface="Arial"/>
              </a:rPr>
              <a:t>ч</a:t>
            </a:r>
            <a:r>
              <a:rPr lang="ru-RU" sz="1600" spc="45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пре</a:t>
            </a:r>
            <a:r>
              <a:rPr lang="ru-RU" sz="1600" spc="45" dirty="0">
                <a:solidFill>
                  <a:srgbClr val="00386B"/>
                </a:solidFill>
                <a:latin typeface="Arial"/>
                <a:cs typeface="Arial"/>
              </a:rPr>
              <a:t>д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ста</a:t>
            </a:r>
            <a:r>
              <a:rPr lang="ru-RU" sz="1600" spc="45" dirty="0">
                <a:solidFill>
                  <a:srgbClr val="00386B"/>
                </a:solidFill>
                <a:latin typeface="Arial"/>
                <a:cs typeface="Arial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ля</a:t>
            </a:r>
            <a:r>
              <a:rPr lang="ru-RU" sz="1600" spc="45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spc="13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собой </a:t>
            </a:r>
            <a:r>
              <a:rPr lang="ru-RU" sz="1600" spc="45" dirty="0">
                <a:solidFill>
                  <a:srgbClr val="00386B"/>
                </a:solidFill>
                <a:latin typeface="Arial"/>
                <a:cs typeface="Arial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а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ш</a:t>
            </a:r>
            <a:r>
              <a:rPr lang="ru-RU" sz="1600" spc="13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130" dirty="0" smtClean="0">
                <a:solidFill>
                  <a:srgbClr val="00386B"/>
                </a:solidFill>
                <a:latin typeface="Arial"/>
                <a:cs typeface="Arial"/>
              </a:rPr>
              <a:t>проект (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пр</a:t>
            </a:r>
            <a:r>
              <a:rPr lang="ru-RU" sz="1600" spc="45" dirty="0" smtClean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80" dirty="0" smtClean="0">
                <a:solidFill>
                  <a:srgbClr val="00386B"/>
                </a:solidFill>
                <a:latin typeface="Arial"/>
                <a:cs typeface="Arial"/>
              </a:rPr>
              <a:t>д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укт</a:t>
            </a:r>
            <a:r>
              <a:rPr lang="en-US" sz="1600" spc="65" dirty="0" smtClean="0">
                <a:solidFill>
                  <a:srgbClr val="00386B"/>
                </a:solidFill>
                <a:latin typeface="Arial"/>
                <a:cs typeface="Arial"/>
              </a:rPr>
              <a:t>/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решени</a:t>
            </a:r>
            <a:r>
              <a:rPr lang="ru-RU" sz="1600" dirty="0" smtClean="0">
                <a:solidFill>
                  <a:srgbClr val="00386B"/>
                </a:solidFill>
                <a:latin typeface="Arial"/>
                <a:cs typeface="Arial"/>
              </a:rPr>
              <a:t>е)</a:t>
            </a:r>
            <a:r>
              <a:rPr lang="ru-RU" sz="1600" spc="130" dirty="0" smtClean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пр</a:t>
            </a:r>
            <a:r>
              <a:rPr lang="ru-RU" sz="1600" spc="45" dirty="0" smtClean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стым </a:t>
            </a:r>
            <a:r>
              <a:rPr lang="ru-RU" sz="1600" dirty="0" smtClean="0">
                <a:solidFill>
                  <a:srgbClr val="00386B"/>
                </a:solidFill>
                <a:latin typeface="Arial"/>
                <a:cs typeface="Arial"/>
              </a:rPr>
              <a:t>и</a:t>
            </a:r>
            <a:r>
              <a:rPr lang="ru-RU" sz="1600" spc="130" dirty="0" smtClean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понятны</a:t>
            </a:r>
            <a:r>
              <a:rPr lang="ru-RU" sz="1600" dirty="0" smtClean="0">
                <a:solidFill>
                  <a:srgbClr val="00386B"/>
                </a:solidFill>
                <a:latin typeface="Arial"/>
                <a:cs typeface="Arial"/>
              </a:rPr>
              <a:t>м</a:t>
            </a:r>
            <a:r>
              <a:rPr lang="ru-RU" sz="1600" spc="130" dirty="0" smtClean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язы</a:t>
            </a:r>
            <a:r>
              <a:rPr lang="ru-RU" sz="1600" spc="45" dirty="0" smtClean="0">
                <a:solidFill>
                  <a:srgbClr val="00386B"/>
                </a:solidFill>
                <a:latin typeface="Arial"/>
                <a:cs typeface="Arial"/>
              </a:rPr>
              <a:t>ко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м</a:t>
            </a:r>
            <a:endParaRPr lang="ru-RU" sz="1600" dirty="0">
              <a:solidFill>
                <a:srgbClr val="00386B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0112" y="351506"/>
            <a:ext cx="8243887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sp>
        <p:nvSpPr>
          <p:cNvPr id="10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16" y="941707"/>
            <a:ext cx="432197" cy="43219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16" y="2299597"/>
            <a:ext cx="432197" cy="43219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2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87425"/>
            <a:ext cx="7797031" cy="2376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базовой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en-US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вашего решения</a:t>
            </a:r>
            <a:endParaRPr lang="en-US" sz="1600" b="1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технологической готовности (</a:t>
            </a:r>
            <a:r>
              <a:rPr lang="en-US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TRL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Имеющие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отношение к проекту научные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публикации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разработки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Заявителя</a:t>
            </a:r>
            <a:endParaRPr lang="en-US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ссылки на научные публикации по тематике проекта, автором или соавтором которых вы являетесь (при наличии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0112" y="351506"/>
            <a:ext cx="8243888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/ РЕШЕНИЕ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941706"/>
            <a:ext cx="431800" cy="431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175631"/>
            <a:ext cx="431800" cy="4318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521106"/>
            <a:ext cx="431799" cy="42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6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87425"/>
            <a:ext cx="7797552" cy="2520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есть ли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интеллектуальной собственности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проекте и какие?  Кто является правообладателем? </a:t>
            </a:r>
            <a:endParaRPr lang="en-US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оформлены и охраняются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интеллектуальной собственности? Ответ предполагает ссылку на подтверждающий документ. </a:t>
            </a:r>
            <a:endParaRPr lang="en-US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Есть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на балансе компании объекты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интеллектуальной собственности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качестве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нематериальных активов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351506"/>
            <a:ext cx="8244408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ИНТЕЛЛЕКТУАЛЬНАЯ СОБСТВЕННОСТЬ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060891"/>
            <a:ext cx="431279" cy="4312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12" y="1882479"/>
            <a:ext cx="417280" cy="4172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715766"/>
            <a:ext cx="431800" cy="4318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3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87425"/>
            <a:ext cx="7802371" cy="3610645"/>
          </a:xfrm>
        </p:spPr>
        <p:txBody>
          <a:bodyPr>
            <a:noAutofit/>
          </a:bodyPr>
          <a:lstStyle/>
          <a:p>
            <a:pPr marL="39688" indent="0">
              <a:buNone/>
            </a:pP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Покажите чем ваш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 /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отличается от конкурентов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аналогов, тех способов как эта проблема решается клиентами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</a:t>
            </a:r>
          </a:p>
          <a:p>
            <a:pPr marL="39688" indent="0">
              <a:buNone/>
            </a:pPr>
            <a:endParaRPr lang="en-US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88" indent="0">
              <a:buNone/>
            </a:pP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Перечислите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конкурентов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ближайших аналогов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вашего продукта (имейте в виду что скорее всего клиенты уже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то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решают эту проблему сейчас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сравнении с вашим решением</a:t>
            </a: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49742"/>
            <a:ext cx="8244408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КОНКУРЕНТЫ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019656"/>
            <a:ext cx="431279" cy="4312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867711"/>
            <a:ext cx="431799" cy="43179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2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87425"/>
            <a:ext cx="7848351" cy="35285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spc="65" dirty="0" smtClean="0">
                <a:solidFill>
                  <a:srgbClr val="00386B"/>
                </a:solidFill>
                <a:latin typeface="Arial"/>
                <a:cs typeface="Arial"/>
              </a:rPr>
              <a:t>Укажите ис</a:t>
            </a:r>
            <a:r>
              <a:rPr lang="ru-RU" sz="1600" b="1" spc="45" dirty="0" smtClean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b="1" spc="30" dirty="0" smtClean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b="1" spc="65" dirty="0" smtClean="0">
                <a:solidFill>
                  <a:srgbClr val="00386B"/>
                </a:solidFill>
                <a:latin typeface="Arial"/>
                <a:cs typeface="Arial"/>
              </a:rPr>
              <a:t>чник</a:t>
            </a:r>
            <a:r>
              <a:rPr lang="ru-RU" sz="1600" b="1" dirty="0" smtClean="0">
                <a:solidFill>
                  <a:srgbClr val="00386B"/>
                </a:solidFill>
                <a:latin typeface="Arial"/>
                <a:cs typeface="Arial"/>
              </a:rPr>
              <a:t>и</a:t>
            </a:r>
            <a:r>
              <a:rPr lang="ru-RU" sz="1600" b="1" spc="130" dirty="0" smtClean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b="1" spc="65" dirty="0" smtClean="0">
                <a:solidFill>
                  <a:srgbClr val="00386B"/>
                </a:solidFill>
                <a:latin typeface="Arial"/>
                <a:cs typeface="Arial"/>
              </a:rPr>
              <a:t>вы</a:t>
            </a:r>
            <a:r>
              <a:rPr lang="ru-RU" sz="1600" b="1" spc="45" dirty="0" smtClean="0">
                <a:solidFill>
                  <a:srgbClr val="00386B"/>
                </a:solidFill>
                <a:latin typeface="Arial"/>
                <a:cs typeface="Arial"/>
              </a:rPr>
              <a:t>р</a:t>
            </a:r>
            <a:r>
              <a:rPr lang="ru-RU" sz="1600" b="1" spc="65" dirty="0" smtClean="0">
                <a:solidFill>
                  <a:srgbClr val="00386B"/>
                </a:solidFill>
                <a:latin typeface="Arial"/>
                <a:cs typeface="Arial"/>
              </a:rPr>
              <a:t>учки</a:t>
            </a:r>
            <a:endParaRPr lang="ru-RU" sz="1600" b="1" dirty="0">
              <a:solidFill>
                <a:srgbClr val="00386B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ru-RU" sz="1600" spc="55" dirty="0" smtClean="0">
                <a:solidFill>
                  <a:srgbClr val="00386B"/>
                </a:solidFill>
                <a:latin typeface="Arial"/>
                <a:cs typeface="Arial"/>
              </a:rPr>
              <a:t>Проранжи</a:t>
            </a:r>
            <a:r>
              <a:rPr lang="ru-RU" sz="1600" spc="40" dirty="0" smtClean="0">
                <a:solidFill>
                  <a:srgbClr val="00386B"/>
                </a:solidFill>
                <a:latin typeface="Arial"/>
                <a:cs typeface="Arial"/>
              </a:rPr>
              <a:t>ру</a:t>
            </a:r>
            <a:r>
              <a:rPr lang="ru-RU" sz="1600" spc="15" dirty="0">
                <a:solidFill>
                  <a:srgbClr val="00386B"/>
                </a:solidFill>
                <a:latin typeface="Arial"/>
                <a:cs typeface="Arial"/>
              </a:rPr>
              <a:t>й</a:t>
            </a:r>
            <a:r>
              <a:rPr lang="ru-RU" sz="1600" spc="40" dirty="0" smtClean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dirty="0" smtClean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110" dirty="0" smtClean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п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р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а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з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м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р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у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и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п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енциал</a:t>
            </a:r>
            <a:r>
              <a:rPr lang="ru-RU" sz="1600" spc="-60" dirty="0">
                <a:solidFill>
                  <a:srgbClr val="00386B"/>
                </a:solidFill>
                <a:latin typeface="Arial"/>
                <a:cs typeface="Arial"/>
              </a:rPr>
              <a:t>у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,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у</a:t>
            </a:r>
            <a:r>
              <a:rPr lang="ru-RU" sz="1600" spc="75" dirty="0">
                <a:solidFill>
                  <a:srgbClr val="00386B"/>
                </a:solidFill>
                <a:latin typeface="Arial"/>
                <a:cs typeface="Arial"/>
              </a:rPr>
              <a:t>к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ажи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м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ар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к</a:t>
            </a:r>
            <a:r>
              <a:rPr lang="ru-RU" sz="1600" spc="15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тин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г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овы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75" dirty="0">
                <a:solidFill>
                  <a:srgbClr val="00386B"/>
                </a:solidFill>
                <a:latin typeface="Arial"/>
                <a:cs typeface="Arial"/>
              </a:rPr>
              <a:t>к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аналы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,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/>
                <a:cs typeface="Arial"/>
              </a:rPr>
              <a:t>к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оры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В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ы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п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лан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и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ру</a:t>
            </a:r>
            <a:r>
              <a:rPr lang="ru-RU" sz="1600" spc="15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е 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ис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п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ль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з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о</a:t>
            </a:r>
            <a:r>
              <a:rPr lang="ru-RU" sz="1600" spc="40" dirty="0">
                <a:solidFill>
                  <a:srgbClr val="00386B"/>
                </a:solidFill>
                <a:latin typeface="Arial"/>
                <a:cs typeface="Arial"/>
              </a:rPr>
              <a:t>в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а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ь</a:t>
            </a:r>
            <a:r>
              <a:rPr lang="ru-RU" sz="1600" spc="110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дл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я</a:t>
            </a:r>
            <a:r>
              <a:rPr lang="ru-RU" sz="1600" spc="105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п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р</a:t>
            </a:r>
            <a:r>
              <a:rPr lang="ru-RU" sz="1600" spc="50" dirty="0">
                <a:solidFill>
                  <a:srgbClr val="00386B"/>
                </a:solidFill>
                <a:latin typeface="Arial"/>
                <a:cs typeface="Arial"/>
              </a:rPr>
              <a:t>и</a:t>
            </a:r>
            <a:r>
              <a:rPr lang="ru-RU" sz="1600" spc="30" dirty="0">
                <a:solidFill>
                  <a:srgbClr val="00386B"/>
                </a:solidFill>
                <a:latin typeface="Arial"/>
                <a:cs typeface="Arial"/>
              </a:rPr>
              <a:t>в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л</a:t>
            </a:r>
            <a:r>
              <a:rPr lang="ru-RU" sz="1600" spc="15" dirty="0">
                <a:solidFill>
                  <a:srgbClr val="00386B"/>
                </a:solidFill>
                <a:latin typeface="Arial"/>
                <a:cs typeface="Arial"/>
              </a:rPr>
              <a:t>е</a:t>
            </a:r>
            <a:r>
              <a:rPr lang="ru-RU" sz="1600" spc="55" dirty="0">
                <a:solidFill>
                  <a:srgbClr val="00386B"/>
                </a:solidFill>
                <a:latin typeface="Arial"/>
                <a:cs typeface="Arial"/>
              </a:rPr>
              <a:t>чени</a:t>
            </a:r>
            <a:r>
              <a:rPr lang="ru-RU" sz="1600" dirty="0">
                <a:solidFill>
                  <a:srgbClr val="00386B"/>
                </a:solidFill>
                <a:latin typeface="Arial"/>
                <a:cs typeface="Arial"/>
              </a:rPr>
              <a:t>я</a:t>
            </a:r>
            <a:r>
              <a:rPr lang="ru-RU" sz="1600" spc="105" dirty="0">
                <a:solidFill>
                  <a:srgbClr val="00386B"/>
                </a:solidFill>
                <a:latin typeface="Arial"/>
                <a:cs typeface="Arial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/>
                <a:cs typeface="Arial"/>
              </a:rPr>
              <a:t>к</a:t>
            </a:r>
            <a:r>
              <a:rPr lang="ru-RU" sz="1600" spc="55" dirty="0" smtClean="0">
                <a:solidFill>
                  <a:srgbClr val="00386B"/>
                </a:solidFill>
                <a:latin typeface="Arial"/>
                <a:cs typeface="Arial"/>
              </a:rPr>
              <a:t>лиен</a:t>
            </a:r>
            <a:r>
              <a:rPr lang="ru-RU" sz="1600" spc="40" dirty="0" smtClean="0">
                <a:solidFill>
                  <a:srgbClr val="00386B"/>
                </a:solidFill>
                <a:latin typeface="Arial"/>
                <a:cs typeface="Arial"/>
              </a:rPr>
              <a:t>т</a:t>
            </a:r>
            <a:r>
              <a:rPr lang="ru-RU" sz="1600" spc="55" dirty="0" smtClean="0">
                <a:solidFill>
                  <a:srgbClr val="00386B"/>
                </a:solidFill>
                <a:latin typeface="Arial"/>
                <a:cs typeface="Arial"/>
              </a:rPr>
              <a:t>ов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Опишите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вашу модель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выручки</a:t>
            </a:r>
            <a:endParaRPr lang="ru-RU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подписка 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(SaaS),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freemium,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продажи</a:t>
            </a: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Непрямые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лидогенерация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партнерская программа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реклама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</a:t>
            </a:r>
            <a:r>
              <a:rPr lang="ru-RU" sz="1600" b="1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600" b="1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рм</a:t>
            </a:r>
            <a:r>
              <a:rPr lang="ru-RU" sz="1600" b="1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1600" b="1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b="1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b="1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b="1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b="1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</a:t>
            </a:r>
            <a:r>
              <a:rPr lang="ru-RU" sz="1600" b="1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r>
              <a:rPr lang="ru-RU" sz="1600" b="1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b="1" spc="13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аше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8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укта / решения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арк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г,</a:t>
            </a:r>
            <a:r>
              <a:rPr lang="ru-RU" sz="1600" spc="12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чени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8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лиент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8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лиен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8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сделки</a:t>
            </a:r>
            <a:endParaRPr lang="en-US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2" y="351506"/>
            <a:ext cx="8243888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БИЗНЕС-МОДЕЛЬ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041821"/>
            <a:ext cx="431799" cy="4317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211462"/>
            <a:ext cx="432048" cy="4320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363838"/>
            <a:ext cx="431800" cy="4318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3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97838"/>
            <a:ext cx="8243888" cy="33758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 которых потенциально может быть реализован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</a:p>
          <a:p>
            <a:endParaRPr lang="ru-RU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совокупный рынок (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TAM),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доступный рынок (</a:t>
            </a:r>
            <a:r>
              <a:rPr lang="en-US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SAM)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целевой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рынок </a:t>
            </a:r>
            <a:r>
              <a:rPr lang="en-US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(SOM)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Какая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ваша текущая доля на рынке?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на ближайшие годы и в дальнейшем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Потенциальные клиенты</a:t>
            </a:r>
          </a:p>
          <a:p>
            <a:endParaRPr lang="en-US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2" y="351506"/>
            <a:ext cx="8243887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ПАРАМЕТРЫ РЫНКА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970100"/>
            <a:ext cx="434388" cy="4343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1" y="1665013"/>
            <a:ext cx="437332" cy="4373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66" y="2599532"/>
            <a:ext cx="432047" cy="43204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66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3" y="987425"/>
            <a:ext cx="8043560" cy="38266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и динамика развития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marR="12700" indent="0">
              <a:lnSpc>
                <a:spcPct val="115399"/>
              </a:lnSpc>
              <a:buNone/>
            </a:pPr>
            <a:r>
              <a:rPr lang="ru-RU" sz="1600" spc="8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1600" spc="-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добились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spc="-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онкр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тны, о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ательн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147955" indent="0">
              <a:lnSpc>
                <a:spcPct val="136300"/>
              </a:lnSpc>
              <a:buNone/>
            </a:pP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</a:t>
            </a:r>
            <a:r>
              <a:rPr lang="ru-RU" sz="1600" spc="4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</a:t>
            </a:r>
            <a:r>
              <a:rPr lang="ru-RU" sz="1600" spc="7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(если есть)</a:t>
            </a:r>
            <a:r>
              <a:rPr lang="ru-RU" sz="1600" spc="11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</a:t>
            </a:r>
            <a:r>
              <a:rPr lang="ru-RU" sz="1600" spc="7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зацию</a:t>
            </a:r>
            <a:r>
              <a:rPr lang="ru-RU" sz="1600" spc="10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ационно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0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</a:p>
          <a:p>
            <a:pPr marL="0" marR="147955" indent="0">
              <a:lnSpc>
                <a:spcPct val="136300"/>
              </a:lnSpc>
              <a:buNone/>
            </a:pPr>
            <a:r>
              <a:rPr lang="ru-RU" sz="1600" spc="5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5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1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2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овы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рынок</a:t>
            </a:r>
          </a:p>
          <a:p>
            <a:pPr marL="0" marR="147955" indent="0">
              <a:lnSpc>
                <a:spcPct val="136300"/>
              </a:lnSpc>
              <a:buNone/>
            </a:pPr>
            <a:r>
              <a:rPr lang="ru-RU" sz="1600" spc="5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5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1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</a:t>
            </a:r>
            <a:r>
              <a:rPr lang="ru-RU" sz="1600" spc="5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4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зраб</a:t>
            </a:r>
            <a:r>
              <a:rPr lang="ru-RU" sz="1600" spc="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5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spc="11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5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spc="3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5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spc="4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 marL="0" indent="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Привлеченное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венчурное/иное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</a:t>
            </a:r>
          </a:p>
          <a:p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программах институтов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развития, акселерационных программах</a:t>
            </a:r>
          </a:p>
          <a:p>
            <a:pPr marL="0" indent="0">
              <a:buNone/>
            </a:pPr>
            <a:endParaRPr lang="ru-RU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Внутренняя норма доходности </a:t>
            </a:r>
            <a:r>
              <a:rPr lang="en-US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</a:t>
            </a:r>
            <a:endParaRPr lang="ru-RU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112" y="351506"/>
            <a:ext cx="8243887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ТЕКУЩИЕ РЕЗУЛЬТАТЫ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941706"/>
            <a:ext cx="431800" cy="431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240748"/>
            <a:ext cx="431800" cy="431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3725151"/>
            <a:ext cx="431800" cy="4318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4228048"/>
            <a:ext cx="4318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3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2" y="987425"/>
            <a:ext cx="7786687" cy="3786105"/>
          </a:xfrm>
        </p:spPr>
        <p:txBody>
          <a:bodyPr>
            <a:noAutofit/>
          </a:bodyPr>
          <a:lstStyle/>
          <a:p>
            <a:pPr marL="0" indent="0" defTabSz="68580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внедрения</a:t>
            </a:r>
          </a:p>
          <a:p>
            <a:pPr marL="0" indent="0" defTabSz="685800">
              <a:buNone/>
            </a:pP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основные этапы работ по внедрению решения на объектах Индустриального партнера</a:t>
            </a:r>
            <a:b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возможные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 бизнес-взаимодействия 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Организатором и</a:t>
            </a:r>
            <a:r>
              <a:rPr lang="en-US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Индустриальным партнером</a:t>
            </a:r>
          </a:p>
          <a:p>
            <a:pPr marL="0" indent="0" defTabSz="685800">
              <a:buNone/>
            </a:pPr>
            <a:endParaRPr lang="ru-RU" sz="1600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685800">
              <a:buNone/>
            </a:pP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экономического эффекта от </a:t>
            </a:r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внедрения</a:t>
            </a:r>
          </a:p>
          <a:p>
            <a:pPr marL="0" indent="0" defTabSz="685800">
              <a:buNone/>
            </a:pP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Укажите, ч</a:t>
            </a:r>
            <a:r>
              <a:rPr lang="ru-RU" sz="1600" spc="4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</a:t>
            </a:r>
            <a:r>
              <a:rPr lang="ru-RU" sz="1600" spc="6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spc="8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жн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</a:t>
            </a:r>
            <a:r>
              <a:rPr lang="ru-RU" sz="1600" spc="4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ективно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внедрения</a:t>
            </a:r>
            <a:r>
              <a:rPr lang="ru-RU" sz="1600" spc="13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</a:t>
            </a:r>
            <a:r>
              <a:rPr lang="en-US" sz="1600" spc="65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1600" spc="65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решения?</a:t>
            </a:r>
          </a:p>
          <a:p>
            <a:pPr marL="0" indent="0" defTabSz="685800">
              <a:buNone/>
            </a:pPr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68580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бюджета пилотного внедрения </a:t>
            </a:r>
            <a:endParaRPr lang="ru-RU" sz="1600" b="1" dirty="0" smtClean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ru-RU" sz="1600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685800">
              <a:buNone/>
            </a:pPr>
            <a:r>
              <a:rPr lang="ru-RU" sz="1600" b="1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Другие эффекты </a:t>
            </a:r>
            <a:r>
              <a:rPr lang="ru-RU" sz="1600" dirty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(экологический и т.п.)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0112" y="351506"/>
            <a:ext cx="8243887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600" b="1" dirty="0" smtClean="0">
                <a:solidFill>
                  <a:srgbClr val="0038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ЭФФЕКТЫ ОТ ВНЕДРЕНИЯ</a:t>
            </a:r>
            <a:endParaRPr lang="en-US" sz="1600" b="1" dirty="0">
              <a:solidFill>
                <a:srgbClr val="0038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3850" y="690060"/>
            <a:ext cx="6156175" cy="457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4819249"/>
            <a:ext cx="6156175" cy="45719"/>
          </a:xfrm>
          <a:prstGeom prst="rect">
            <a:avLst/>
          </a:prstGeom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8423347" y="4677628"/>
            <a:ext cx="457200" cy="328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5" y="1032610"/>
            <a:ext cx="416178" cy="41617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30" y="2643758"/>
            <a:ext cx="422781" cy="4227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667911"/>
            <a:ext cx="431798" cy="4317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4245830"/>
            <a:ext cx="431798" cy="43179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583" y="366835"/>
            <a:ext cx="1235216" cy="32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1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434</Words>
  <Application>Microsoft Office PowerPoint</Application>
  <PresentationFormat>Экран (16:9)</PresentationFormat>
  <Paragraphs>91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Название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Sony</dc:creator>
  <cp:lastModifiedBy>Ильдар Даянов</cp:lastModifiedBy>
  <cp:revision>54</cp:revision>
  <dcterms:created xsi:type="dcterms:W3CDTF">2015-07-19T16:15:45Z</dcterms:created>
  <dcterms:modified xsi:type="dcterms:W3CDTF">2020-04-17T14:02:07Z</dcterms:modified>
</cp:coreProperties>
</file>